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64" r:id="rId6"/>
    <p:sldId id="265" r:id="rId7"/>
    <p:sldId id="266" r:id="rId8"/>
    <p:sldId id="267" r:id="rId9"/>
    <p:sldId id="276" r:id="rId10"/>
    <p:sldId id="277" r:id="rId11"/>
    <p:sldId id="268" r:id="rId12"/>
    <p:sldId id="273" r:id="rId13"/>
    <p:sldId id="272" r:id="rId14"/>
    <p:sldId id="279" r:id="rId15"/>
    <p:sldId id="280" r:id="rId16"/>
    <p:sldId id="278" r:id="rId17"/>
    <p:sldId id="281" r:id="rId18"/>
    <p:sldId id="282" r:id="rId19"/>
    <p:sldId id="271" r:id="rId20"/>
  </p:sldIdLst>
  <p:sldSz cx="9753600" cy="73152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eague Spartan" panose="020B0604020202020204" charset="0"/>
      <p:regular r:id="rId26"/>
    </p:embeddedFont>
    <p:embeddedFont>
      <p:font typeface="Poppins Light" panose="020B0604020202020204" charset="0"/>
      <p:regular r:id="rId27"/>
    </p:embeddedFont>
    <p:embeddedFont>
      <p:font typeface="Poppins Medium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714" autoAdjust="0"/>
  </p:normalViewPr>
  <p:slideViewPr>
    <p:cSldViewPr>
      <p:cViewPr>
        <p:scale>
          <a:sx n="73" d="100"/>
          <a:sy n="73" d="100"/>
        </p:scale>
        <p:origin x="1152" y="-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0A8A2-BB21-471D-9BAD-91CF72254B7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E92C6-FB91-46D9-9A20-9C420CCE5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effectively to glean valuable insights in an effort to provide relevant recommendations to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48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13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30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most normalized features will provide best prospect at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correlation matrix </a:t>
            </a:r>
            <a:r>
              <a:rPr lang="en-US" dirty="0" err="1"/>
              <a:t>depacting</a:t>
            </a:r>
            <a:r>
              <a:rPr lang="en-US" dirty="0"/>
              <a:t> spatial as well as quantitative relationships. Here the diagonal of the matrix is the 1:1 relationship, from the diagonal straight down we see the distance from likeness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56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effectively to glean valuable insights in an effort to provide relevant recommendations to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6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effectively to glean valuable insights in an effort to provide relevant recommendations to the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8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Shows why user recommendations were difficult to fit to palette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Specifically, it models each high-dimensional object by a two- or three-dimensional point in such a way that similar objects are modeled by nearby points and dissimilar objects are modeled by distant points with high probability.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7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8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96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accuracy may indicate veracity of insight pulled from the word 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E92C6-FB91-46D9-9A20-9C420CCE55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5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721995"/>
            <a:ext cx="6929015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1800" spc="89" dirty="0">
                <a:solidFill>
                  <a:srgbClr val="FFFFFF"/>
                </a:solidFill>
                <a:latin typeface="Poppins Medium Bold"/>
              </a:rPr>
              <a:t>July 10, 2020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62400" y="6066113"/>
            <a:ext cx="5081208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080"/>
              </a:lnSpc>
            </a:pPr>
            <a:r>
              <a:rPr lang="en-US" sz="1600" spc="224" dirty="0">
                <a:solidFill>
                  <a:srgbClr val="FFFFFF"/>
                </a:solidFill>
                <a:latin typeface="Poppins Light"/>
              </a:rPr>
              <a:t>BY JAZ VICCARRO, </a:t>
            </a:r>
          </a:p>
          <a:p>
            <a:pPr algn="r">
              <a:lnSpc>
                <a:spcPts val="2080"/>
              </a:lnSpc>
            </a:pPr>
            <a:r>
              <a:rPr lang="en-US" sz="1600" spc="224" dirty="0">
                <a:solidFill>
                  <a:srgbClr val="FFFFFF"/>
                </a:solidFill>
                <a:latin typeface="Poppins Light"/>
              </a:rPr>
              <a:t>DATA SCIENTIST, DEMOGRAPHER, MUSICIAN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8600" y="2118957"/>
            <a:ext cx="8804245" cy="2769989"/>
            <a:chOff x="-656208" y="0"/>
            <a:chExt cx="11738993" cy="2684592"/>
          </a:xfr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1082785" cy="268459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4500" spc="-44" dirty="0">
                  <a:solidFill>
                    <a:srgbClr val="00E091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League Spartan" panose="020B0604020202020204" charset="0"/>
                </a:rPr>
                <a:t>FEELME™ MUSIC&amp;MOOD APP</a:t>
              </a:r>
            </a:p>
            <a:p>
              <a:pPr algn="ctr">
                <a:lnSpc>
                  <a:spcPts val="5400"/>
                </a:lnSpc>
              </a:pPr>
              <a:endParaRPr lang="en-US" sz="4500" spc="-44" dirty="0">
                <a:solidFill>
                  <a:srgbClr val="00E09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endParaRPr>
            </a:p>
            <a:p>
              <a:pPr algn="ctr">
                <a:lnSpc>
                  <a:spcPts val="5400"/>
                </a:lnSpc>
              </a:pPr>
              <a:r>
                <a:rPr lang="en-US" sz="4500" spc="-44" dirty="0">
                  <a:solidFill>
                    <a:srgbClr val="00E09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League Spartan" panose="020B0604020202020204" charset="0"/>
                </a:rPr>
                <a:t>Insights on You </a:t>
              </a:r>
            </a:p>
            <a:p>
              <a:pPr algn="ctr">
                <a:lnSpc>
                  <a:spcPts val="5400"/>
                </a:lnSpc>
              </a:pPr>
              <a:r>
                <a:rPr lang="en-US" sz="4500" spc="-44" dirty="0">
                  <a:solidFill>
                    <a:srgbClr val="00E09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League Spartan" panose="020B0604020202020204" charset="0"/>
                </a:rPr>
                <a:t>from your Spotify Tracks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656208" y="422373"/>
              <a:ext cx="11082785" cy="9048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 spc="-44" dirty="0">
                  <a:solidFill>
                    <a:srgbClr val="00E091">
                      <a:alpha val="9804"/>
                    </a:srgbClr>
                  </a:solidFill>
                  <a:latin typeface="Poppins Bold Bold Italics"/>
                </a:rPr>
                <a:t>FEELME™ MUSIC&amp;MOOD APP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8373600" y="731520"/>
            <a:ext cx="648480" cy="1490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83132" t="34123" r="6071" b="36678"/>
          <a:stretch>
            <a:fillRect/>
          </a:stretch>
        </p:blipFill>
        <p:spPr>
          <a:xfrm>
            <a:off x="731520" y="6444087"/>
            <a:ext cx="648480" cy="1490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155" y="82079"/>
            <a:ext cx="4880245" cy="153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3"/>
              </a:lnSpc>
            </a:pPr>
            <a:r>
              <a:rPr lang="en-US" sz="5028" spc="-50" dirty="0" err="1">
                <a:solidFill>
                  <a:srgbClr val="18272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Speechiness</a:t>
            </a:r>
            <a:r>
              <a:rPr lang="en-US" sz="5028" spc="-50" dirty="0">
                <a:solidFill>
                  <a:srgbClr val="18272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 &amp; Danceability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21617-8651-438C-BD52-B5CCCD069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86" y="1621988"/>
            <a:ext cx="5386027" cy="5386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4951FA-D7C3-49C5-9093-6BE793D360F0}"/>
              </a:ext>
            </a:extLst>
          </p:cNvPr>
          <p:cNvSpPr txBox="1"/>
          <p:nvPr/>
        </p:nvSpPr>
        <p:spPr>
          <a:xfrm>
            <a:off x="6553200" y="14478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ague Spartan" panose="020B0604020202020204" charset="0"/>
              </a:rPr>
              <a:t>“More speech equals less movement”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5D76A-D0FC-4161-9ADA-7248E6147BE9}"/>
              </a:ext>
            </a:extLst>
          </p:cNvPr>
          <p:cNvSpPr txBox="1"/>
          <p:nvPr/>
        </p:nvSpPr>
        <p:spPr>
          <a:xfrm>
            <a:off x="381000" y="59436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eague Spartan" panose="020B0604020202020204" charset="0"/>
              </a:rPr>
              <a:t>If </a:t>
            </a:r>
            <a:r>
              <a:rPr lang="en-US" dirty="0" err="1">
                <a:latin typeface="League Spartan" panose="020B0604020202020204" charset="0"/>
              </a:rPr>
              <a:t>speechiness</a:t>
            </a:r>
            <a:r>
              <a:rPr lang="en-US" dirty="0">
                <a:latin typeface="League Spartan" panose="020B0604020202020204" charset="0"/>
              </a:rPr>
              <a:t>; we need to add variety!</a:t>
            </a:r>
          </a:p>
        </p:txBody>
      </p:sp>
    </p:spTree>
    <p:extLst>
      <p:ext uri="{BB962C8B-B14F-4D97-AF65-F5344CB8AC3E}">
        <p14:creationId xmlns:p14="http://schemas.microsoft.com/office/powerpoint/2010/main" val="412868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7000"/>
          </a:blip>
          <a:srcRect/>
          <a:stretch>
            <a:fillRect/>
          </a:stretch>
        </p:blipFill>
        <p:spPr>
          <a:xfrm>
            <a:off x="-243840" y="-118782"/>
            <a:ext cx="10241280" cy="614476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8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3132" t="34123" r="6071" b="36678"/>
          <a:stretch>
            <a:fillRect/>
          </a:stretch>
        </p:blipFill>
        <p:spPr>
          <a:xfrm>
            <a:off x="8392082" y="748075"/>
            <a:ext cx="629998" cy="14482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28094" y="5566609"/>
            <a:ext cx="3693986" cy="1017071"/>
            <a:chOff x="0" y="0"/>
            <a:chExt cx="4925314" cy="135609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4925314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6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46096"/>
              <a:ext cx="4904641" cy="409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4800" y="487072"/>
            <a:ext cx="5784428" cy="3380324"/>
            <a:chOff x="0" y="0"/>
            <a:chExt cx="7712571" cy="45070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7650"/>
              <a:ext cx="7712571" cy="357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 dirty="0">
                  <a:solidFill>
                    <a:srgbClr val="FFFFFF"/>
                  </a:solidFill>
                  <a:effectLst>
                    <a:glow rad="228600">
                      <a:schemeClr val="accent4">
                        <a:satMod val="175000"/>
                        <a:alpha val="40000"/>
                      </a:schemeClr>
                    </a:glow>
                  </a:effectLst>
                  <a:latin typeface="League Spartan"/>
                </a:rPr>
                <a:t>Machine Learning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019419"/>
              <a:ext cx="7712571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2A3DB3-7158-440E-B82B-FCAF76BE3D83}"/>
              </a:ext>
            </a:extLst>
          </p:cNvPr>
          <p:cNvSpPr txBox="1"/>
          <p:nvPr/>
        </p:nvSpPr>
        <p:spPr>
          <a:xfrm>
            <a:off x="731520" y="3226071"/>
            <a:ext cx="894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>
              <a:latin typeface="League Spartan" panose="020B060402020202020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eague Spartan" panose="020B0604020202020204" charset="0"/>
              </a:rPr>
              <a:t>Can ML give us good insights? </a:t>
            </a:r>
            <a:br>
              <a:rPr lang="en-US" sz="3600" dirty="0">
                <a:latin typeface="League Spartan" panose="020B0604020202020204" charset="0"/>
              </a:rPr>
            </a:br>
            <a:br>
              <a:rPr lang="en-US" sz="3600" dirty="0">
                <a:latin typeface="League Spartan" panose="020B0604020202020204" charset="0"/>
              </a:rPr>
            </a:br>
            <a:endParaRPr lang="en-US" sz="3600" dirty="0">
              <a:latin typeface="League Spartan" panose="020B060402020202020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>
                <a:latin typeface="League Spartan" panose="020B0604020202020204" charset="0"/>
              </a:rPr>
              <a:t>Supervised, Unsupervised, NLP methods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>
            <a:off x="-912140" y="-782413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4000"/>
          </a:blip>
          <a:srcRect/>
          <a:stretch>
            <a:fillRect/>
          </a:stretch>
        </p:blipFill>
        <p:spPr>
          <a:xfrm>
            <a:off x="-772352" y="3523599"/>
            <a:ext cx="9740567" cy="3445137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16200000">
            <a:off x="-2573644" y="1018225"/>
            <a:ext cx="7545627" cy="1536782"/>
            <a:chOff x="-2416" y="4147156"/>
            <a:chExt cx="10060836" cy="2049043"/>
          </a:xfrm>
        </p:grpSpPr>
        <p:sp>
          <p:nvSpPr>
            <p:cNvPr id="3" name="TextBox 3"/>
            <p:cNvSpPr txBox="1"/>
            <p:nvPr/>
          </p:nvSpPr>
          <p:spPr>
            <a:xfrm>
              <a:off x="-2416" y="4147156"/>
              <a:ext cx="6950621" cy="1772520"/>
            </a:xfrm>
            <a:prstGeom prst="rect">
              <a:avLst/>
            </a:prstGeom>
          </p:spPr>
          <p:txBody>
            <a:bodyPr vert="vert" wrap="square" lIns="0" tIns="0" rIns="0" bIns="0" rtlCol="0" anchor="ctr" anchorCtr="0">
              <a:spAutoFit/>
            </a:bodyPr>
            <a:lstStyle/>
            <a:p>
              <a:pPr>
                <a:lnSpc>
                  <a:spcPts val="9975"/>
                </a:lnSpc>
              </a:pPr>
              <a:r>
                <a:rPr lang="en-US" sz="10500" spc="-525" dirty="0">
                  <a:solidFill>
                    <a:srgbClr val="0000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League Spartan"/>
                </a:rPr>
                <a:t>T</a:t>
              </a:r>
            </a:p>
            <a:p>
              <a:pPr>
                <a:lnSpc>
                  <a:spcPts val="9975"/>
                </a:lnSpc>
              </a:pPr>
              <a:r>
                <a:rPr lang="en-US" sz="10500" spc="-525" dirty="0">
                  <a:solidFill>
                    <a:srgbClr val="000000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League Spartan"/>
                </a:rPr>
                <a:t>SNE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708519"/>
              <a:ext cx="10058420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E62F64-5892-481E-88BD-C52FE8536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00" y="175431"/>
            <a:ext cx="8336097" cy="72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C3E1246-DC32-47AA-B8DB-754E29AC9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69"/>
          <a:stretch/>
        </p:blipFill>
        <p:spPr bwMode="auto">
          <a:xfrm>
            <a:off x="98678" y="2357001"/>
            <a:ext cx="6171509" cy="432369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3654D-E926-49DD-B532-001B92C30D2D}"/>
              </a:ext>
            </a:extLst>
          </p:cNvPr>
          <p:cNvSpPr txBox="1"/>
          <p:nvPr/>
        </p:nvSpPr>
        <p:spPr>
          <a:xfrm>
            <a:off x="-47829" y="323705"/>
            <a:ext cx="7954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artan"/>
              </a:rPr>
              <a:t>TFID + KMEANS + Logistic Regression Results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B505-3763-4AAE-AA47-2EA08BCE7A61}"/>
              </a:ext>
            </a:extLst>
          </p:cNvPr>
          <p:cNvSpPr txBox="1"/>
          <p:nvPr/>
        </p:nvSpPr>
        <p:spPr>
          <a:xfrm>
            <a:off x="6397099" y="3276600"/>
            <a:ext cx="30307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0 :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Least accurate cluster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Largest membership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most “moody”</a:t>
            </a:r>
          </a:p>
          <a:p>
            <a:pPr marL="742950" lvl="1" indent="-285750">
              <a:buFontTx/>
              <a:buChar char="-"/>
            </a:pP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036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CBCDDF-385F-4705-B049-1F93ED529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6" b="60660"/>
          <a:stretch/>
        </p:blipFill>
        <p:spPr bwMode="auto">
          <a:xfrm>
            <a:off x="180523" y="2074321"/>
            <a:ext cx="6148855" cy="4375172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000D5-3C7D-44C7-B45F-AC8C425D711A}"/>
              </a:ext>
            </a:extLst>
          </p:cNvPr>
          <p:cNvSpPr txBox="1"/>
          <p:nvPr/>
        </p:nvSpPr>
        <p:spPr>
          <a:xfrm>
            <a:off x="6828300" y="3239971"/>
            <a:ext cx="2592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1 :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2</a:t>
            </a:r>
            <a:r>
              <a:rPr lang="en-US" sz="2400" baseline="30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nd</a:t>
            </a: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Largest membership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Mood “subversive”</a:t>
            </a: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7C249-A8AE-468D-BDEA-64CCF2E97413}"/>
              </a:ext>
            </a:extLst>
          </p:cNvPr>
          <p:cNvSpPr txBox="1"/>
          <p:nvPr/>
        </p:nvSpPr>
        <p:spPr>
          <a:xfrm>
            <a:off x="-47829" y="323705"/>
            <a:ext cx="79544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artan"/>
              </a:rPr>
              <a:t>TFID + KMEANS + Logistic Regression Results </a:t>
            </a:r>
          </a:p>
        </p:txBody>
      </p:sp>
    </p:spTree>
    <p:extLst>
      <p:ext uri="{BB962C8B-B14F-4D97-AF65-F5344CB8AC3E}">
        <p14:creationId xmlns:p14="http://schemas.microsoft.com/office/powerpoint/2010/main" val="265904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1BF3234-F067-4314-8E27-569209A5F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55" b="39470"/>
          <a:stretch/>
        </p:blipFill>
        <p:spPr bwMode="auto">
          <a:xfrm>
            <a:off x="58771" y="2694567"/>
            <a:ext cx="6278091" cy="4073485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3654D-E926-49DD-B532-001B92C30D2D}"/>
              </a:ext>
            </a:extLst>
          </p:cNvPr>
          <p:cNvSpPr txBox="1"/>
          <p:nvPr/>
        </p:nvSpPr>
        <p:spPr>
          <a:xfrm>
            <a:off x="-441838" y="269322"/>
            <a:ext cx="110632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artan"/>
              </a:rPr>
              <a:t>TFID + KMEANS + Logistic Regression Results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4056-2712-477F-9D1A-3C9EEF9157C1}"/>
              </a:ext>
            </a:extLst>
          </p:cNvPr>
          <p:cNvSpPr txBox="1"/>
          <p:nvPr/>
        </p:nvSpPr>
        <p:spPr>
          <a:xfrm>
            <a:off x="6417336" y="2885599"/>
            <a:ext cx="31041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2 :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sz="2400" baseline="300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nd</a:t>
            </a: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lowest membership</a:t>
            </a:r>
          </a:p>
          <a:p>
            <a:pPr marL="742950" lvl="1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Cluster Mood: “aspirational”</a:t>
            </a:r>
          </a:p>
          <a:p>
            <a:pPr marL="742950" lvl="1" indent="-285750">
              <a:buFontTx/>
              <a:buChar char="-"/>
            </a:pPr>
            <a:endParaRPr lang="en-US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793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6894E6-AC7A-49E8-96FF-6C0A72C34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3" b="19194"/>
          <a:stretch/>
        </p:blipFill>
        <p:spPr bwMode="auto">
          <a:xfrm>
            <a:off x="181882" y="2182727"/>
            <a:ext cx="6567354" cy="427298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53E1BA-05E4-4FCA-A66D-37A18B3C0D23}"/>
              </a:ext>
            </a:extLst>
          </p:cNvPr>
          <p:cNvSpPr txBox="1"/>
          <p:nvPr/>
        </p:nvSpPr>
        <p:spPr>
          <a:xfrm>
            <a:off x="-47829" y="323705"/>
            <a:ext cx="79544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artan"/>
              </a:rPr>
              <a:t>TFID + KMEANS + Logistic Regression Results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25620-09C0-4BA3-A601-D97E35A4F85A}"/>
              </a:ext>
            </a:extLst>
          </p:cNvPr>
          <p:cNvSpPr txBox="1"/>
          <p:nvPr/>
        </p:nvSpPr>
        <p:spPr>
          <a:xfrm>
            <a:off x="6993923" y="2182727"/>
            <a:ext cx="25494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Symbol" panose="05050102010706020507" pitchFamily="18" charset="2"/>
              <a:buChar char="-"/>
            </a:pPr>
            <a:r>
              <a:rPr lang="en-US" sz="3600" kern="12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partan"/>
              </a:rPr>
              <a:t>Cluster </a:t>
            </a:r>
            <a:r>
              <a:rPr lang="en-US" sz="36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partan"/>
              </a:rPr>
              <a:t>3</a:t>
            </a:r>
            <a:r>
              <a:rPr lang="en-US" sz="3600" kern="12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partan"/>
              </a:rPr>
              <a:t> : Cluster Mood: Yearning/ </a:t>
            </a:r>
            <a:r>
              <a:rPr lang="en-US" sz="3600" kern="1200" dirty="0" err="1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Spartan"/>
              </a:rPr>
              <a:t>Nostaglic</a:t>
            </a:r>
            <a:endParaRPr lang="en-US" sz="3600" dirty="0">
              <a:effectLst/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3358085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D9018A-DC4C-42AC-9E4D-08C264031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04"/>
          <a:stretch/>
        </p:blipFill>
        <p:spPr bwMode="auto">
          <a:xfrm>
            <a:off x="2209800" y="0"/>
            <a:ext cx="7543800" cy="4429547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7C46-147F-4761-93F5-01DF4EDDD5FC}"/>
              </a:ext>
            </a:extLst>
          </p:cNvPr>
          <p:cNvSpPr txBox="1"/>
          <p:nvPr/>
        </p:nvSpPr>
        <p:spPr>
          <a:xfrm>
            <a:off x="123794" y="5181600"/>
            <a:ext cx="6545183" cy="1578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partan"/>
              </a:rPr>
              <a:t>TFID + KMEANS + Logistic Regression Results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CC969-DFD5-457A-9617-43C28EF2811D}"/>
              </a:ext>
            </a:extLst>
          </p:cNvPr>
          <p:cNvSpPr txBox="1"/>
          <p:nvPr/>
        </p:nvSpPr>
        <p:spPr>
          <a:xfrm>
            <a:off x="-51492" y="1993424"/>
            <a:ext cx="22656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Symbol" panose="05050102010706020507" pitchFamily="18" charset="2"/>
              <a:buChar char="-"/>
            </a:pPr>
            <a:r>
              <a:rPr lang="en-US" sz="1800" kern="12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+mn-ea"/>
                <a:cs typeface="+mn-cs"/>
              </a:rPr>
              <a:t>Cluster 4 :</a:t>
            </a:r>
            <a:endParaRPr lang="en-US" sz="1800" dirty="0">
              <a:effectLst/>
            </a:endParaRP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</a:rPr>
              <a:t>Most </a:t>
            </a:r>
            <a:r>
              <a:rPr lang="en-US" sz="1800" kern="12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+mn-ea"/>
                <a:cs typeface="+mn-cs"/>
              </a:rPr>
              <a:t>accurate cluster</a:t>
            </a:r>
            <a:endParaRPr lang="en-US" dirty="0"/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kern="1200" dirty="0">
                <a:solidFill>
                  <a:srgbClr val="FFFFFF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ea typeface="+mn-ea"/>
                <a:cs typeface="+mn-cs"/>
              </a:rPr>
              <a:t>Smallest Membership</a:t>
            </a:r>
          </a:p>
          <a:p>
            <a:pPr marL="742950" indent="-285750" algn="l" rtl="0" eaLnBrk="1" latinLnBrk="0" hangingPunct="1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kern="1200" dirty="0">
              <a:solidFill>
                <a:srgbClr val="FFFFFF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94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9000"/>
          </a:blip>
          <a:srcRect l="54" r="54"/>
          <a:stretch>
            <a:fillRect/>
          </a:stretch>
        </p:blipFill>
        <p:spPr>
          <a:xfrm>
            <a:off x="4608262" y="2694567"/>
            <a:ext cx="5976146" cy="585216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9000"/>
          </a:blip>
          <a:srcRect/>
          <a:stretch>
            <a:fillRect/>
          </a:stretch>
        </p:blipFill>
        <p:spPr>
          <a:xfrm>
            <a:off x="-21703" y="4518846"/>
            <a:ext cx="5852160" cy="58521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24000"/>
          </a:blip>
          <a:srcRect/>
          <a:stretch>
            <a:fillRect/>
          </a:stretch>
        </p:blipFill>
        <p:spPr>
          <a:xfrm>
            <a:off x="-441839" y="5729251"/>
            <a:ext cx="9740567" cy="3445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E7C46-147F-4761-93F5-01DF4EDDD5FC}"/>
              </a:ext>
            </a:extLst>
          </p:cNvPr>
          <p:cNvSpPr txBox="1"/>
          <p:nvPr/>
        </p:nvSpPr>
        <p:spPr>
          <a:xfrm>
            <a:off x="-108720" y="866656"/>
            <a:ext cx="65451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ague Spartan" panose="020B0604020202020204" charset="0"/>
              </a:rPr>
              <a:t>Latent Dirichlet Allocation (LDA) Results/Topics:</a:t>
            </a:r>
          </a:p>
          <a:p>
            <a:pPr algn="ctr"/>
            <a:endParaRPr lang="en-US" sz="4800" dirty="0">
              <a:ln w="0"/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eague Spartan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339B6-2BDF-49B9-BC37-5AF73D6CA572}"/>
              </a:ext>
            </a:extLst>
          </p:cNvPr>
          <p:cNvSpPr txBox="1"/>
          <p:nvPr/>
        </p:nvSpPr>
        <p:spPr>
          <a:xfrm>
            <a:off x="377022" y="3544554"/>
            <a:ext cx="8999555" cy="3108543"/>
          </a:xfrm>
          <a:prstGeom prst="rect">
            <a:avLst/>
          </a:prstGeom>
          <a:solidFill>
            <a:schemeClr val="bg2">
              <a:lumMod val="10000"/>
              <a:alpha val="42000"/>
            </a:schemeClr>
          </a:solidFill>
          <a:effectLst>
            <a:outerShdw blurRad="50800" dist="50800" dir="5400000" algn="ctr" rotWithShape="0">
              <a:srgbClr val="000000">
                <a:alpha val="54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Topic 0:</a:t>
            </a: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que la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te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el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yo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oh mi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lo se es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tu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por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si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tú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ah los le eh una</a:t>
            </a:r>
          </a:p>
          <a:p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Topic 1:</a:t>
            </a: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know don oh baby feel want love yeah way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ve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like just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ll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let come need home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wanna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night high</a:t>
            </a:r>
          </a:p>
          <a:p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Topic 2:</a:t>
            </a: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love like don yeah just got know cause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ll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let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ain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say make baby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wanna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oh time want tell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gonna</a:t>
            </a:r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Topic 3:</a:t>
            </a: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sha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ba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na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la da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nami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je le les du que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suis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dans pas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est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land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hina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bené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pegao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mafo</a:t>
            </a:r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endParaRPr lang="en-US" sz="1400" dirty="0">
              <a:solidFill>
                <a:schemeClr val="bg1"/>
              </a:solidFill>
              <a:latin typeface="League Spartan" panose="020B060402020202020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Topic 4:</a:t>
            </a:r>
          </a:p>
          <a:p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oh ooh yeah dance got run don time hey let ma like uh ah woah just wee know </a:t>
            </a:r>
            <a:r>
              <a:rPr lang="en-US" sz="1400" dirty="0" err="1">
                <a:solidFill>
                  <a:schemeClr val="bg1"/>
                </a:solidFill>
                <a:latin typeface="League Spartan" panose="020B0604020202020204" charset="0"/>
              </a:rPr>
              <a:t>gonna</a:t>
            </a:r>
            <a:r>
              <a:rPr lang="en-US" sz="1400" dirty="0">
                <a:solidFill>
                  <a:schemeClr val="bg1"/>
                </a:solidFill>
                <a:latin typeface="League Spartan" panose="020B0604020202020204" charset="0"/>
              </a:rPr>
              <a:t> doo</a:t>
            </a:r>
          </a:p>
        </p:txBody>
      </p:sp>
    </p:spTree>
    <p:extLst>
      <p:ext uri="{BB962C8B-B14F-4D97-AF65-F5344CB8AC3E}">
        <p14:creationId xmlns:p14="http://schemas.microsoft.com/office/powerpoint/2010/main" val="3862641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3000"/>
          </a:blip>
          <a:srcRect/>
          <a:stretch>
            <a:fillRect/>
          </a:stretch>
        </p:blipFill>
        <p:spPr>
          <a:xfrm>
            <a:off x="-3956999" y="3592485"/>
            <a:ext cx="9848453" cy="74454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4000"/>
          </a:blip>
          <a:srcRect/>
          <a:stretch>
            <a:fillRect/>
          </a:stretch>
        </p:blipFill>
        <p:spPr>
          <a:xfrm>
            <a:off x="-3068191" y="3815019"/>
            <a:ext cx="6611532" cy="66115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6278" y="214312"/>
            <a:ext cx="6914127" cy="6854661"/>
            <a:chOff x="0" y="285749"/>
            <a:chExt cx="9218836" cy="9139548"/>
          </a:xfrm>
        </p:grpSpPr>
        <p:sp>
          <p:nvSpPr>
            <p:cNvPr id="5" name="TextBox 5"/>
            <p:cNvSpPr txBox="1"/>
            <p:nvPr/>
          </p:nvSpPr>
          <p:spPr>
            <a:xfrm>
              <a:off x="0" y="285749"/>
              <a:ext cx="9218836" cy="420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23"/>
                </a:lnSpc>
              </a:pPr>
              <a:r>
                <a:rPr lang="en-US" sz="12550" spc="-627" dirty="0">
                  <a:solidFill>
                    <a:srgbClr val="FFFFFF"/>
                  </a:solidFill>
                  <a:latin typeface="League Spartan"/>
                </a:rPr>
                <a:t>NEXT STEPS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27044"/>
              <a:ext cx="9218836" cy="59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2"/>
                </a:lnSpc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1C97D-7B72-4869-AFF1-9A7E6B84AB99}"/>
              </a:ext>
            </a:extLst>
          </p:cNvPr>
          <p:cNvSpPr txBox="1"/>
          <p:nvPr/>
        </p:nvSpPr>
        <p:spPr>
          <a:xfrm>
            <a:off x="5105400" y="1197622"/>
            <a:ext cx="60282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200" dirty="0">
                <a:latin typeface="League Spartan" panose="020B0604020202020204" charset="0"/>
              </a:rPr>
              <a:t>Neural Net training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200" dirty="0">
                <a:latin typeface="League Spartan" panose="020B0604020202020204" charset="0"/>
              </a:rPr>
              <a:t>Scale to API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200" dirty="0">
                <a:latin typeface="League Spartan" panose="020B0604020202020204" charset="0"/>
              </a:rPr>
              <a:t>Creating UX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200" dirty="0">
                <a:latin typeface="League Spartan" panose="020B0604020202020204" charset="0"/>
              </a:rPr>
              <a:t>Distribution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1473" y="874201"/>
            <a:ext cx="5931109" cy="750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-44" dirty="0">
                <a:solidFill>
                  <a:srgbClr val="18272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Talking Points</a:t>
            </a:r>
          </a:p>
        </p:txBody>
      </p:sp>
      <p:sp useBgFill="1">
        <p:nvSpPr>
          <p:cNvPr id="7" name="AutoShape 7"/>
          <p:cNvSpPr/>
          <p:nvPr/>
        </p:nvSpPr>
        <p:spPr>
          <a:xfrm>
            <a:off x="5851407" y="-103593"/>
            <a:ext cx="3902193" cy="7522386"/>
          </a:xfrm>
          <a:prstGeom prst="rect">
            <a:avLst/>
          </a:prstGeom>
        </p:spPr>
      </p:sp>
      <p:sp>
        <p:nvSpPr>
          <p:cNvPr id="10" name="TextBox 10"/>
          <p:cNvSpPr txBox="1"/>
          <p:nvPr/>
        </p:nvSpPr>
        <p:spPr>
          <a:xfrm>
            <a:off x="1076691" y="3300089"/>
            <a:ext cx="7051518" cy="3283591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8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Problem Statement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8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Analysis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8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Machine Learning Insights</a:t>
            </a:r>
          </a:p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spc="18" dirty="0"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Next Steps</a:t>
            </a:r>
          </a:p>
          <a:p>
            <a:pPr algn="ctr">
              <a:lnSpc>
                <a:spcPts val="2700"/>
              </a:lnSpc>
            </a:pPr>
            <a:endParaRPr lang="en-US" sz="1800" spc="18" dirty="0">
              <a:solidFill>
                <a:srgbClr val="FFFFFF"/>
              </a:solidFill>
              <a:latin typeface="League Spartan" panose="020B0604020202020204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2732831" y="6440999"/>
            <a:ext cx="620661" cy="14268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2732831" y="731520"/>
            <a:ext cx="620661" cy="142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675" y="0"/>
            <a:ext cx="10090950" cy="1000947"/>
            <a:chOff x="0" y="0"/>
            <a:chExt cx="13454600" cy="1334596"/>
          </a:xfrm>
        </p:grpSpPr>
        <p:sp>
          <p:nvSpPr>
            <p:cNvPr id="3" name="AutoShape 3"/>
            <p:cNvSpPr/>
            <p:nvPr/>
          </p:nvSpPr>
          <p:spPr>
            <a:xfrm>
              <a:off x="57221" y="0"/>
              <a:ext cx="13340159" cy="1334596"/>
            </a:xfrm>
            <a:prstGeom prst="rect">
              <a:avLst/>
            </a:prstGeom>
            <a:solidFill>
              <a:srgbClr val="1827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06400"/>
              <a:ext cx="13454600" cy="568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spc="140" dirty="0">
                  <a:solidFill>
                    <a:srgbClr val="00E091">
                      <a:alpha val="49804"/>
                    </a:srgbClr>
                  </a:solidFill>
                  <a:latin typeface="Poppins Bold Italics"/>
                </a:rPr>
                <a:t>SPOTIFY STREAMING DATA EXAMPLE USER PROFILE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76223" y="2971800"/>
            <a:ext cx="4515377" cy="2356257"/>
            <a:chOff x="0" y="-47625"/>
            <a:chExt cx="6020503" cy="3141676"/>
          </a:xfrm>
        </p:grpSpPr>
        <p:sp>
          <p:nvSpPr>
            <p:cNvPr id="6" name="TextBox 6"/>
            <p:cNvSpPr txBox="1"/>
            <p:nvPr/>
          </p:nvSpPr>
          <p:spPr>
            <a:xfrm>
              <a:off x="2" y="-47625"/>
              <a:ext cx="6020499" cy="511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 dirty="0">
                  <a:solidFill>
                    <a:srgbClr val="182722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1-YEAR WORTH OF DATA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" y="636503"/>
              <a:ext cx="602049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 dirty="0">
                  <a:solidFill>
                    <a:srgbClr val="182722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Poppins Light"/>
                </a:rPr>
                <a:t>over 30,000 streams tracked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20791"/>
              <a:ext cx="6020499" cy="511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 dirty="0">
                  <a:solidFill>
                    <a:srgbClr val="182722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EMOTIONAL PROFILE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" y="2204919"/>
              <a:ext cx="6020499" cy="88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en-US" sz="1800" spc="18" dirty="0">
                  <a:solidFill>
                    <a:srgbClr val="182722"/>
                  </a:solidFill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Works in tech, Anxiety, Imposter Syndrome, dates online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2000" y="1410984"/>
            <a:ext cx="4515373" cy="2418841"/>
            <a:chOff x="-3860800" y="135567"/>
            <a:chExt cx="6020497" cy="3225121"/>
          </a:xfrm>
        </p:grpSpPr>
        <p:sp>
          <p:nvSpPr>
            <p:cNvPr id="11" name="TextBox 11"/>
            <p:cNvSpPr txBox="1"/>
            <p:nvPr/>
          </p:nvSpPr>
          <p:spPr>
            <a:xfrm>
              <a:off x="-3860800" y="135567"/>
              <a:ext cx="6020497" cy="274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 dirty="0">
                  <a:solidFill>
                    <a:srgbClr val="182722"/>
                  </a:solidFill>
                  <a:latin typeface="League Spartan" panose="020B0604020202020204" charset="0"/>
                </a:rPr>
                <a:t>John</a:t>
              </a:r>
            </a:p>
            <a:p>
              <a:pPr>
                <a:lnSpc>
                  <a:spcPts val="5400"/>
                </a:lnSpc>
              </a:pPr>
              <a:endParaRPr lang="en-US" sz="4500" spc="-44" dirty="0">
                <a:solidFill>
                  <a:srgbClr val="182722"/>
                </a:solidFill>
                <a:latin typeface="League Spartan" panose="020B0604020202020204" charset="0"/>
              </a:endParaRPr>
            </a:p>
            <a:p>
              <a:pPr>
                <a:lnSpc>
                  <a:spcPts val="5400"/>
                </a:lnSpc>
              </a:pPr>
              <a:r>
                <a:rPr lang="en-US" sz="4500" spc="-44" dirty="0" err="1">
                  <a:solidFill>
                    <a:srgbClr val="182722"/>
                  </a:solidFill>
                  <a:latin typeface="League Spartan" panose="020B0604020202020204" charset="0"/>
                </a:rPr>
                <a:t>Janeessan</a:t>
              </a:r>
              <a:endParaRPr lang="en-US" sz="4500" spc="-44" dirty="0">
                <a:solidFill>
                  <a:srgbClr val="182722"/>
                </a:solidFill>
                <a:latin typeface="League Spartan" panose="020B0604020202020204" charset="0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83132" t="34123" r="6071" b="36678"/>
            <a:stretch>
              <a:fillRect/>
            </a:stretch>
          </p:blipFill>
          <p:spPr>
            <a:xfrm>
              <a:off x="32876" y="3167585"/>
              <a:ext cx="839997" cy="193103"/>
            </a:xfrm>
            <a:prstGeom prst="rect">
              <a:avLst/>
            </a:prstGeom>
          </p:spPr>
        </p:pic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77384" y="3597570"/>
            <a:ext cx="3513852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380" y="990600"/>
            <a:ext cx="5174204" cy="5064919"/>
            <a:chOff x="-35753" y="0"/>
            <a:chExt cx="5600680" cy="675322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5564927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 spc="-44" dirty="0">
                  <a:solidFill>
                    <a:srgbClr val="FFFFFF"/>
                  </a:solidFill>
                  <a:latin typeface="League Spartan" panose="020B0604020202020204" charset="0"/>
                </a:rPr>
                <a:t>Problem Statements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5753" y="1828800"/>
              <a:ext cx="5564929" cy="4924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300" spc="229" dirty="0">
                  <a:solidFill>
                    <a:srgbClr val="FFFFFF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"CAN SPOTIFY Help me know myself better?"</a:t>
              </a:r>
            </a:p>
            <a:p>
              <a:pPr>
                <a:lnSpc>
                  <a:spcPts val="3219"/>
                </a:lnSpc>
              </a:pPr>
              <a:endParaRPr lang="en-US" sz="2300" spc="229" dirty="0"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partan"/>
              </a:endParaRPr>
            </a:p>
            <a:p>
              <a:pPr>
                <a:lnSpc>
                  <a:spcPts val="3219"/>
                </a:lnSpc>
              </a:pPr>
              <a:r>
                <a:rPr lang="en-US" sz="2300" spc="229" dirty="0">
                  <a:solidFill>
                    <a:srgbClr val="FFFFFF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"CAN THERE BE A WAY TO IMPROVE MY SPOTIFY RECOMMENDATIONS?“</a:t>
              </a:r>
            </a:p>
            <a:p>
              <a:pPr>
                <a:lnSpc>
                  <a:spcPts val="3219"/>
                </a:lnSpc>
              </a:pPr>
              <a:endParaRPr lang="en-US" sz="2300" spc="229" dirty="0"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Spartan"/>
              </a:endParaRPr>
            </a:p>
            <a:p>
              <a:pPr>
                <a:lnSpc>
                  <a:spcPts val="3219"/>
                </a:lnSpc>
              </a:pPr>
              <a:r>
                <a:rPr lang="en-US" sz="2300" spc="229" dirty="0">
                  <a:solidFill>
                    <a:srgbClr val="FFFFFF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Spartan"/>
                </a:rPr>
                <a:t>“Does my music affect me on the daily?”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5400000">
            <a:off x="3025119" y="2895600"/>
            <a:ext cx="762014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100">
                <a:solidFill>
                  <a:srgbClr val="00E091">
                    <a:alpha val="4706"/>
                  </a:srgbClr>
                </a:solidFill>
                <a:latin typeface="Poppins Bold Bold Italics"/>
              </a:rPr>
              <a:t>STREAMING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48400" y="173364"/>
            <a:ext cx="2112737" cy="48255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8067" r="43554"/>
          <a:stretch>
            <a:fillRect/>
          </a:stretch>
        </p:blipFill>
        <p:spPr>
          <a:xfrm>
            <a:off x="3846664" y="-93437"/>
            <a:ext cx="2081124" cy="75020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05965" y="6276181"/>
            <a:ext cx="2405974" cy="30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0"/>
              </a:lnSpc>
            </a:pPr>
            <a:endParaRPr/>
          </a:p>
        </p:txBody>
      </p:sp>
      <p:grpSp>
        <p:nvGrpSpPr>
          <p:cNvPr id="7" name="Group 7"/>
          <p:cNvGrpSpPr/>
          <p:nvPr/>
        </p:nvGrpSpPr>
        <p:grpSpPr>
          <a:xfrm>
            <a:off x="96499" y="2965094"/>
            <a:ext cx="7500330" cy="3464836"/>
            <a:chOff x="0" y="0"/>
            <a:chExt cx="4600708" cy="1954380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4600708" cy="1954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6600" spc="-44" dirty="0">
                  <a:solidFill>
                    <a:srgbClr val="00E09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League Spartan" panose="020B0604020202020204" charset="0"/>
                </a:rPr>
                <a:t>Analysis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1927"/>
              <a:ext cx="4600708" cy="91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endParaRPr lang="en-US" sz="4500" spc="-44" dirty="0">
                <a:solidFill>
                  <a:srgbClr val="00E091">
                    <a:alpha val="69804"/>
                  </a:srgbClr>
                </a:solidFill>
                <a:latin typeface="League Spartan" panose="020B0604020202020204" charset="0"/>
              </a:endParaRP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83132" t="34123" r="6071" b="36678"/>
          <a:stretch>
            <a:fillRect/>
          </a:stretch>
        </p:blipFill>
        <p:spPr>
          <a:xfrm>
            <a:off x="731520" y="6438853"/>
            <a:ext cx="629998" cy="1448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l="83132" t="34123" r="6071" b="36678"/>
          <a:stretch>
            <a:fillRect/>
          </a:stretch>
        </p:blipFill>
        <p:spPr>
          <a:xfrm>
            <a:off x="8392082" y="748075"/>
            <a:ext cx="629998" cy="1448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4411" y="1650972"/>
            <a:ext cx="7766576" cy="516321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45198" y="0"/>
            <a:ext cx="10506993" cy="2113499"/>
            <a:chOff x="0" y="0"/>
            <a:chExt cx="14009324" cy="2817999"/>
          </a:xfrm>
        </p:grpSpPr>
        <p:sp>
          <p:nvSpPr>
            <p:cNvPr id="4" name="TextBox 4"/>
            <p:cNvSpPr txBox="1"/>
            <p:nvPr/>
          </p:nvSpPr>
          <p:spPr>
            <a:xfrm>
              <a:off x="0" y="247650"/>
              <a:ext cx="14009324" cy="1885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75"/>
                </a:lnSpc>
              </a:pPr>
              <a:r>
                <a:rPr lang="en-US" sz="10500" spc="-525" dirty="0" err="1">
                  <a:solidFill>
                    <a:srgbClr val="000000"/>
                  </a:solidFill>
                  <a:latin typeface="League Spartan"/>
                </a:rPr>
                <a:t>StreamingData</a:t>
              </a:r>
              <a:endParaRPr lang="en-US" sz="10500" spc="-525" dirty="0">
                <a:solidFill>
                  <a:srgbClr val="000000"/>
                </a:solidFill>
                <a:latin typeface="League Spartan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30319"/>
              <a:ext cx="14009324" cy="487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126" y="848350"/>
            <a:ext cx="7162800" cy="6246841"/>
          </a:xfrm>
          <a:prstGeom prst="rect">
            <a:avLst/>
          </a:prstGeom>
          <a:effectLst>
            <a:outerShdw blurRad="76200" dist="50800" dir="5400000" algn="ctr" rotWithShape="0">
              <a:srgbClr val="000000">
                <a:alpha val="99000"/>
              </a:srgbClr>
            </a:outerShdw>
            <a:softEdge rad="76200"/>
          </a:effectLst>
        </p:spPr>
      </p:pic>
      <p:grpSp>
        <p:nvGrpSpPr>
          <p:cNvPr id="3" name="Group 3"/>
          <p:cNvGrpSpPr/>
          <p:nvPr/>
        </p:nvGrpSpPr>
        <p:grpSpPr>
          <a:xfrm>
            <a:off x="225155" y="82079"/>
            <a:ext cx="5261245" cy="6501601"/>
            <a:chOff x="0" y="0"/>
            <a:chExt cx="7014993" cy="866880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014993" cy="1027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 dirty="0" err="1">
                  <a:solidFill>
                    <a:srgbClr val="182722"/>
                  </a:solidFill>
                  <a:effectLst>
                    <a:glow rad="1397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League Spartan" panose="020B0604020202020204" charset="0"/>
                </a:rPr>
                <a:t>AudioFeatures</a:t>
              </a:r>
              <a:endParaRPr lang="en-US" sz="5028" spc="-50" dirty="0">
                <a:solidFill>
                  <a:srgbClr val="182722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25412"/>
              <a:ext cx="5295508" cy="204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33"/>
                </a:lnSpc>
              </a:pPr>
              <a:r>
                <a:rPr lang="en-US" sz="5028" spc="-50">
                  <a:solidFill>
                    <a:srgbClr val="182722">
                      <a:alpha val="9804"/>
                    </a:srgbClr>
                  </a:solidFill>
                  <a:latin typeface="Poppins Bold Bold Italics"/>
                </a:rPr>
                <a:t>Audio Features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F0DFA4-F82C-44A9-8DB2-508F8BB2D602}"/>
              </a:ext>
            </a:extLst>
          </p:cNvPr>
          <p:cNvSpPr txBox="1"/>
          <p:nvPr/>
        </p:nvSpPr>
        <p:spPr>
          <a:xfrm>
            <a:off x="6959415" y="826579"/>
            <a:ext cx="2590801" cy="62478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Blue: postive1:1</a:t>
            </a:r>
            <a:br>
              <a:rPr lang="en-US" sz="2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</a:br>
            <a:endParaRPr lang="en-US" sz="2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Red: negative 1:-1</a:t>
            </a:r>
            <a:br>
              <a:rPr lang="en-US" sz="2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</a:br>
            <a:endParaRPr lang="en-US" sz="2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Size: amount pos or neg correlated to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Relationships:</a:t>
            </a:r>
          </a:p>
          <a:p>
            <a:pPr marL="342900" indent="-342900" algn="ctr">
              <a:buFontTx/>
              <a:buChar char="-"/>
            </a:pPr>
            <a:r>
              <a:rPr lang="en-US" sz="2000" dirty="0" err="1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Speechiness</a:t>
            </a:r>
            <a:endParaRPr lang="en-US" sz="2000" dirty="0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marL="342900" indent="-342900" algn="ctr"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Danceability</a:t>
            </a:r>
          </a:p>
          <a:p>
            <a:pPr marL="342900" indent="-342900" algn="ctr">
              <a:buFontTx/>
              <a:buChar char="-"/>
            </a:pPr>
            <a:r>
              <a:rPr lang="en-US" sz="2000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Key</a:t>
            </a:r>
          </a:p>
          <a:p>
            <a:pPr algn="ctr"/>
            <a:endParaRPr lang="en-US" sz="2000" dirty="0">
              <a:solidFill>
                <a:schemeClr val="bg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They must matter to the user!</a:t>
            </a:r>
          </a:p>
          <a:p>
            <a:pPr algn="r"/>
            <a:endParaRPr lang="en-US" sz="2000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86294" y="0"/>
            <a:ext cx="8371114" cy="1427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3"/>
              </a:lnSpc>
            </a:pPr>
            <a:r>
              <a:rPr lang="en-US" sz="5028" spc="-50" dirty="0">
                <a:solidFill>
                  <a:srgbClr val="18272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Poppins Bold Bold Italics"/>
              </a:rPr>
              <a:t>Audio Features – </a:t>
            </a:r>
            <a:r>
              <a:rPr lang="en-US" sz="2000" spc="-50" dirty="0">
                <a:solidFill>
                  <a:srgbClr val="18272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Poppins Bold Bold Italics"/>
              </a:rPr>
              <a:t>relationships hint at why users with niche preferences may be harder to service recommendations</a:t>
            </a:r>
            <a:endParaRPr lang="en-US" sz="5028" spc="-50" dirty="0">
              <a:solidFill>
                <a:srgbClr val="18272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Poppins Bold 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5858" y="5729418"/>
            <a:ext cx="3517731" cy="118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3"/>
              </a:lnSpc>
            </a:pPr>
            <a:r>
              <a:rPr lang="en-US" sz="5028" spc="-50">
                <a:solidFill>
                  <a:srgbClr val="182722">
                    <a:alpha val="9804"/>
                  </a:srgbClr>
                </a:solidFill>
                <a:latin typeface="Poppins Bold Bold Italics"/>
              </a:rPr>
              <a:t>Audio Features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00" y="1581393"/>
            <a:ext cx="8638903" cy="5731630"/>
          </a:xfrm>
          <a:prstGeom prst="rect">
            <a:avLst/>
          </a:prstGeom>
          <a:effectLst>
            <a:glow rad="177800">
              <a:schemeClr val="accent6">
                <a:lumMod val="20000"/>
                <a:lumOff val="80000"/>
                <a:alpha val="66000"/>
              </a:schemeClr>
            </a:glow>
            <a:softEdge rad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155" y="82079"/>
            <a:ext cx="7699645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3"/>
              </a:lnSpc>
            </a:pPr>
            <a:r>
              <a:rPr lang="en-US" sz="5028" spc="-50" dirty="0">
                <a:solidFill>
                  <a:srgbClr val="18272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Track Names – </a:t>
            </a:r>
            <a:r>
              <a:rPr lang="en-US" spc="-50" dirty="0">
                <a:solidFill>
                  <a:srgbClr val="182722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League Spartan" panose="020B0604020202020204" charset="0"/>
              </a:rPr>
              <a:t>hints at particularities; maybe be good for analyzing user behavior</a:t>
            </a:r>
            <a:endParaRPr lang="en-US" sz="5028" spc="-50" dirty="0">
              <a:solidFill>
                <a:srgbClr val="182722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League Spartan" panose="020B0604020202020204" charset="0"/>
            </a:endParaRP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055F66B-264A-41EB-82BD-139B9B41D9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2130"/>
            <a:ext cx="8472504" cy="57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95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663</Words>
  <Application>Microsoft Office PowerPoint</Application>
  <PresentationFormat>Custom</PresentationFormat>
  <Paragraphs>121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Poppins Bold Bold Italics</vt:lpstr>
      <vt:lpstr>Poppins Bold Italics</vt:lpstr>
      <vt:lpstr>Arial</vt:lpstr>
      <vt:lpstr>Calibri</vt:lpstr>
      <vt:lpstr>Poppins Medium Bold</vt:lpstr>
      <vt:lpstr>Symbol</vt:lpstr>
      <vt:lpstr>Spartan</vt:lpstr>
      <vt:lpstr>League Spartan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Text Repetition Pitch Deck Presentation</dc:title>
  <dc:creator>Jaz Viccarro</dc:creator>
  <cp:lastModifiedBy>Jaz Viccarro</cp:lastModifiedBy>
  <cp:revision>71</cp:revision>
  <dcterms:created xsi:type="dcterms:W3CDTF">2006-08-16T00:00:00Z</dcterms:created>
  <dcterms:modified xsi:type="dcterms:W3CDTF">2020-07-10T18:01:48Z</dcterms:modified>
  <dc:identifier>DAD5DqhTMDc</dc:identifier>
</cp:coreProperties>
</file>